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7"/>
  </p:notesMasterIdLst>
  <p:sldIdLst>
    <p:sldId id="327" r:id="rId2"/>
    <p:sldId id="333" r:id="rId3"/>
    <p:sldId id="334" r:id="rId4"/>
    <p:sldId id="336" r:id="rId5"/>
    <p:sldId id="337" r:id="rId6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CCFF"/>
    <a:srgbClr val="0066CC"/>
    <a:srgbClr val="00CC00"/>
    <a:srgbClr val="000099"/>
    <a:srgbClr val="FF3300"/>
    <a:srgbClr val="F7F7F7"/>
    <a:srgbClr val="FFFFCC"/>
    <a:srgbClr val="660033"/>
    <a:srgbClr val="FF9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83075" autoAdjust="0"/>
  </p:normalViewPr>
  <p:slideViewPr>
    <p:cSldViewPr>
      <p:cViewPr varScale="1">
        <p:scale>
          <a:sx n="83" d="100"/>
          <a:sy n="83" d="100"/>
        </p:scale>
        <p:origin x="-12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4EAD20E-3977-4438-BC57-3160F5DD47B1}" type="datetimeFigureOut">
              <a:rPr lang="ru-RU"/>
              <a:pPr>
                <a:defRPr/>
              </a:pPr>
              <a:t>26.06.2018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D8972D5-B522-4C9A-BDDC-F3883EE0E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353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8972D5-B522-4C9A-BDDC-F3883EE0E72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183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8972D5-B522-4C9A-BDDC-F3883EE0E72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501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8972D5-B522-4C9A-BDDC-F3883EE0E72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467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6BD7-5440-4EE3-9A93-638617711BF9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3FDD-B037-4F47-9A14-5C53AF091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396760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6BD7-5440-4EE3-9A93-638617711BF9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3FDD-B037-4F47-9A14-5C53AF091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24525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6BD7-5440-4EE3-9A93-638617711BF9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3FDD-B037-4F47-9A14-5C53AF091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94743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6BD7-5440-4EE3-9A93-638617711BF9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3FDD-B037-4F47-9A14-5C53AF091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33890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6BD7-5440-4EE3-9A93-638617711BF9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3FDD-B037-4F47-9A14-5C53AF091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38721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6BD7-5440-4EE3-9A93-638617711BF9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3FDD-B037-4F47-9A14-5C53AF091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41886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6BD7-5440-4EE3-9A93-638617711BF9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3FDD-B037-4F47-9A14-5C53AF091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32729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6BD7-5440-4EE3-9A93-638617711BF9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3FDD-B037-4F47-9A14-5C53AF091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30921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6BD7-5440-4EE3-9A93-638617711BF9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3FDD-B037-4F47-9A14-5C53AF091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31399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6BD7-5440-4EE3-9A93-638617711BF9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3FDD-B037-4F47-9A14-5C53AF091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74220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6BD7-5440-4EE3-9A93-638617711BF9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3FDD-B037-4F47-9A14-5C53AF091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55722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06BD7-5440-4EE3-9A93-638617711BF9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33FDD-B037-4F47-9A14-5C53AF091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20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9"/>
          <a:stretch/>
        </p:blipFill>
        <p:spPr>
          <a:xfrm>
            <a:off x="-7611" y="-27383"/>
            <a:ext cx="9151611" cy="690225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-58271"/>
            <a:ext cx="9159225" cy="69022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99"/>
          </a:p>
        </p:txBody>
      </p:sp>
      <p:sp>
        <p:nvSpPr>
          <p:cNvPr id="3" name="TextBox 2"/>
          <p:cNvSpPr txBox="1"/>
          <p:nvPr/>
        </p:nvSpPr>
        <p:spPr>
          <a:xfrm>
            <a:off x="5220072" y="1412776"/>
            <a:ext cx="3312368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РОССИЙСКИЙ УНИВЕРСИТЕТ </a:t>
            </a:r>
          </a:p>
          <a:p>
            <a:pPr algn="ctr">
              <a:lnSpc>
                <a:spcPct val="150000"/>
              </a:lnSpc>
            </a:pPr>
            <a:r>
              <a:rPr lang="ru-RU" sz="3600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ТРАНСПОРТА </a:t>
            </a:r>
            <a:r>
              <a:rPr lang="en-US" sz="3600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(</a:t>
            </a:r>
            <a:r>
              <a:rPr lang="ru-RU" sz="3600" b="1" i="1" dirty="0">
                <a:solidFill>
                  <a:srgbClr val="002060"/>
                </a:solidFill>
                <a:latin typeface="Calibri" panose="020F0502020204030204" pitchFamily="34" charset="0"/>
              </a:rPr>
              <a:t>МИИТ</a:t>
            </a:r>
            <a:r>
              <a:rPr lang="en-US" sz="3600" b="1" i="1" dirty="0">
                <a:solidFill>
                  <a:srgbClr val="002060"/>
                </a:solidFill>
                <a:latin typeface="Calibri" panose="020F0502020204030204" pitchFamily="34" charset="0"/>
              </a:rPr>
              <a:t>)</a:t>
            </a:r>
            <a:endParaRPr lang="ru-RU" sz="3600" b="1" i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27385"/>
            <a:ext cx="3888432" cy="35283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5" t="18120" r="5632"/>
          <a:stretch/>
        </p:blipFill>
        <p:spPr>
          <a:xfrm>
            <a:off x="107503" y="3933056"/>
            <a:ext cx="4618759" cy="2864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9" b="14605"/>
          <a:stretch/>
        </p:blipFill>
        <p:spPr>
          <a:xfrm>
            <a:off x="5364088" y="5301208"/>
            <a:ext cx="3312368" cy="149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3218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16632"/>
            <a:ext cx="7272808" cy="2448272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3380"/>
              </a:lnSpc>
            </a:pPr>
            <a:endParaRPr lang="ru-RU" sz="2400" b="1" dirty="0">
              <a:solidFill>
                <a:srgbClr val="002060"/>
              </a:solidFill>
            </a:endParaRPr>
          </a:p>
          <a:p>
            <a:pPr algn="ctr">
              <a:lnSpc>
                <a:spcPts val="266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Из Указа </a:t>
            </a:r>
            <a:r>
              <a:rPr lang="ru-RU" b="1" dirty="0">
                <a:solidFill>
                  <a:srgbClr val="FF0000"/>
                </a:solidFill>
              </a:rPr>
              <a:t>Президента РФ </a:t>
            </a:r>
            <a:r>
              <a:rPr lang="ru-RU" b="1" dirty="0" smtClean="0">
                <a:solidFill>
                  <a:srgbClr val="FF0000"/>
                </a:solidFill>
              </a:rPr>
              <a:t>от </a:t>
            </a:r>
            <a:r>
              <a:rPr lang="ru-RU" b="1" dirty="0">
                <a:solidFill>
                  <a:srgbClr val="FF0000"/>
                </a:solidFill>
              </a:rPr>
              <a:t>13.04.2018 № 156: 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lnSpc>
                <a:spcPts val="266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«Внести    </a:t>
            </a:r>
            <a:r>
              <a:rPr lang="ru-RU" b="1" dirty="0">
                <a:solidFill>
                  <a:srgbClr val="002060"/>
                </a:solidFill>
              </a:rPr>
              <a:t>в    перечень     федеральных     государственных</a:t>
            </a:r>
          </a:p>
          <a:p>
            <a:pPr algn="ctr">
              <a:lnSpc>
                <a:spcPts val="2660"/>
              </a:lnSpc>
            </a:pPr>
            <a:r>
              <a:rPr lang="ru-RU" b="1" dirty="0">
                <a:solidFill>
                  <a:srgbClr val="002060"/>
                </a:solidFill>
              </a:rPr>
              <a:t>образовательных организаций  высшего  образования,  которые  </a:t>
            </a:r>
            <a:r>
              <a:rPr lang="ru-RU" b="1" dirty="0" smtClean="0">
                <a:solidFill>
                  <a:srgbClr val="FF0000"/>
                </a:solidFill>
              </a:rPr>
              <a:t>вправе разрабатывать </a:t>
            </a:r>
            <a:r>
              <a:rPr lang="ru-RU" b="1" dirty="0">
                <a:solidFill>
                  <a:srgbClr val="FF0000"/>
                </a:solidFill>
              </a:rPr>
              <a:t>и утверждать самостоятельно образовательные </a:t>
            </a:r>
            <a:r>
              <a:rPr lang="ru-RU" b="1" dirty="0" smtClean="0">
                <a:solidFill>
                  <a:srgbClr val="FF0000"/>
                </a:solidFill>
              </a:rPr>
              <a:t>стандарты по </a:t>
            </a:r>
            <a:r>
              <a:rPr lang="ru-RU" b="1" dirty="0">
                <a:solidFill>
                  <a:srgbClr val="FF0000"/>
                </a:solidFill>
              </a:rPr>
              <a:t>всем уровням высшего образования </a:t>
            </a:r>
            <a:r>
              <a:rPr lang="ru-RU" b="1" dirty="0">
                <a:solidFill>
                  <a:srgbClr val="002060"/>
                </a:solidFill>
              </a:rPr>
              <a:t>Федеральное  государственное  бюджетное   образовательное учреждение высшего образования </a:t>
            </a:r>
            <a:r>
              <a:rPr lang="ru-RU" b="1" dirty="0" smtClean="0">
                <a:solidFill>
                  <a:srgbClr val="002060"/>
                </a:solidFill>
              </a:rPr>
              <a:t>«Российский  </a:t>
            </a:r>
            <a:r>
              <a:rPr lang="ru-RU" b="1" dirty="0">
                <a:solidFill>
                  <a:srgbClr val="002060"/>
                </a:solidFill>
              </a:rPr>
              <a:t>университет  </a:t>
            </a:r>
            <a:r>
              <a:rPr lang="ru-RU" b="1" dirty="0" smtClean="0">
                <a:solidFill>
                  <a:srgbClr val="002060"/>
                </a:solidFill>
              </a:rPr>
              <a:t>транспорта (МИИТ)»</a:t>
            </a:r>
            <a:endParaRPr lang="ru-RU" b="1" dirty="0">
              <a:solidFill>
                <a:srgbClr val="002060"/>
              </a:solidFill>
            </a:endParaRPr>
          </a:p>
          <a:p>
            <a:pPr algn="ctr">
              <a:lnSpc>
                <a:spcPts val="3380"/>
              </a:lnSpc>
            </a:pP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0688"/>
            <a:ext cx="1584176" cy="12687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35696" y="2636912"/>
            <a:ext cx="7272808" cy="252028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66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Из Перечня поручений Президента РФ </a:t>
            </a:r>
            <a:r>
              <a:rPr lang="ru-RU" b="1" dirty="0">
                <a:solidFill>
                  <a:srgbClr val="FF0000"/>
                </a:solidFill>
              </a:rPr>
              <a:t>по итогам выступления на пленарном заседании Съезда транспортников </a:t>
            </a:r>
            <a:r>
              <a:rPr lang="ru-RU" b="1" dirty="0" smtClean="0">
                <a:solidFill>
                  <a:srgbClr val="FF0000"/>
                </a:solidFill>
              </a:rPr>
              <a:t>России:</a:t>
            </a:r>
          </a:p>
          <a:p>
            <a:pPr algn="ctr">
              <a:lnSpc>
                <a:spcPts val="266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«Правительству </a:t>
            </a:r>
            <a:r>
              <a:rPr lang="ru-RU" b="1" dirty="0">
                <a:solidFill>
                  <a:srgbClr val="002060"/>
                </a:solidFill>
              </a:rPr>
              <a:t>Российской Федерации</a:t>
            </a:r>
            <a:r>
              <a:rPr lang="ru-RU" b="1" dirty="0" smtClean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ts val="266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…Представить </a:t>
            </a:r>
            <a:r>
              <a:rPr lang="ru-RU" b="1" dirty="0">
                <a:solidFill>
                  <a:srgbClr val="002060"/>
                </a:solidFill>
              </a:rPr>
              <a:t>предложения по созданию на базе федерального государственного бюджетного образовательного учреждения «Российский университет транспорта (МИИТ)» многофункционального технологического кластера «Образцово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140968"/>
            <a:ext cx="1584176" cy="12687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301208"/>
            <a:ext cx="1584176" cy="10744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827312" y="5373216"/>
            <a:ext cx="7281192" cy="107445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66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Сентябрь 2017 г. Правительство РФ внесло РУТ (МИИТ) в список вузов, участвующих в реализации проекта </a:t>
            </a:r>
            <a:r>
              <a:rPr lang="ru-RU" b="1" dirty="0" smtClean="0">
                <a:solidFill>
                  <a:srgbClr val="FF0000"/>
                </a:solidFill>
              </a:rPr>
              <a:t>«Экспорт образования»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480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1475657" y="692696"/>
            <a:ext cx="7488831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50000"/>
                </a:schemeClr>
              </a:buClr>
              <a:buSzPct val="75000"/>
            </a:pPr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2</a:t>
            </a:r>
            <a:r>
              <a:rPr lang="ru-RU" b="1" dirty="0" smtClean="0">
                <a:solidFill>
                  <a:srgbClr val="000066"/>
                </a:solidFill>
                <a:latin typeface="Cambria" pitchFamily="18" charset="0"/>
              </a:rPr>
              <a:t> академии, </a:t>
            </a:r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10 </a:t>
            </a:r>
            <a:r>
              <a:rPr lang="ru-RU" b="1" dirty="0" smtClean="0">
                <a:solidFill>
                  <a:srgbClr val="000066"/>
                </a:solidFill>
                <a:latin typeface="Cambria" pitchFamily="18" charset="0"/>
              </a:rPr>
              <a:t>институтов, </a:t>
            </a:r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НИИ</a:t>
            </a:r>
            <a:r>
              <a:rPr lang="ru-RU" b="1" dirty="0" smtClean="0">
                <a:solidFill>
                  <a:srgbClr val="000066"/>
                </a:solidFill>
                <a:latin typeface="Cambria" pitchFamily="18" charset="0"/>
              </a:rPr>
              <a:t> транспорта и транспортного </a:t>
            </a:r>
            <a:r>
              <a:rPr lang="ru-RU" b="1" dirty="0" smtClean="0">
                <a:solidFill>
                  <a:srgbClr val="000066"/>
                </a:solidFill>
                <a:latin typeface="Cambria" pitchFamily="18" charset="0"/>
              </a:rPr>
              <a:t>строительства.</a:t>
            </a:r>
            <a:endParaRPr lang="ru-RU" b="1" dirty="0">
              <a:solidFill>
                <a:srgbClr val="000066"/>
              </a:solidFill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-4194"/>
            <a:ext cx="9144000" cy="480866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1536" tIns="25768" rIns="51536" bIns="25768" anchor="ctr"/>
          <a:lstStyle/>
          <a:p>
            <a:pPr algn="ctr">
              <a:lnSpc>
                <a:spcPct val="150000"/>
              </a:lnSpc>
              <a:defRPr/>
            </a:pP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УНИВЕРСИТЕТ   СЕГОДНЯ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469561" y="1575120"/>
            <a:ext cx="403854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50000"/>
                </a:schemeClr>
              </a:buClr>
              <a:buSzPct val="75000"/>
            </a:pPr>
            <a:r>
              <a:rPr lang="ru-RU" b="1" dirty="0" smtClean="0">
                <a:solidFill>
                  <a:srgbClr val="000066"/>
                </a:solidFill>
                <a:latin typeface="Cambria" pitchFamily="18" charset="0"/>
              </a:rPr>
              <a:t>Обучается свыше </a:t>
            </a:r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88 тыс. </a:t>
            </a:r>
            <a:r>
              <a:rPr lang="ru-RU" b="1" dirty="0" smtClean="0">
                <a:solidFill>
                  <a:srgbClr val="000066"/>
                </a:solidFill>
                <a:latin typeface="Cambria" pitchFamily="18" charset="0"/>
              </a:rPr>
              <a:t>человек.</a:t>
            </a:r>
            <a:endParaRPr lang="ru-RU" b="1" dirty="0">
              <a:solidFill>
                <a:srgbClr val="000066"/>
              </a:solidFill>
              <a:latin typeface="Cambria" pitchFamily="18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446935" y="1949779"/>
            <a:ext cx="7517553" cy="14773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50000"/>
                </a:schemeClr>
              </a:buClr>
              <a:buSzPct val="75000"/>
            </a:pPr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80</a:t>
            </a:r>
            <a:r>
              <a:rPr lang="ru-RU" b="1" dirty="0" smtClean="0">
                <a:solidFill>
                  <a:srgbClr val="000066"/>
                </a:solidFill>
                <a:latin typeface="Cambria" pitchFamily="18" charset="0"/>
              </a:rPr>
              <a:t> специальностей и направлений </a:t>
            </a:r>
            <a:r>
              <a:rPr lang="ru-RU" b="1" dirty="0">
                <a:solidFill>
                  <a:srgbClr val="000066"/>
                </a:solidFill>
                <a:latin typeface="Cambria" pitchFamily="18" charset="0"/>
              </a:rPr>
              <a:t>подготовки </a:t>
            </a:r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ВО </a:t>
            </a:r>
          </a:p>
          <a:p>
            <a:pPr>
              <a:buClr>
                <a:schemeClr val="accent1">
                  <a:lumMod val="50000"/>
                </a:schemeClr>
              </a:buClr>
              <a:buSzPct val="75000"/>
            </a:pPr>
            <a:r>
              <a:rPr lang="ru-RU" b="1" dirty="0" smtClean="0">
                <a:solidFill>
                  <a:srgbClr val="000066"/>
                </a:solidFill>
                <a:latin typeface="Cambria" pitchFamily="18" charset="0"/>
              </a:rPr>
              <a:t>(</a:t>
            </a:r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204 </a:t>
            </a:r>
            <a:r>
              <a:rPr lang="ru-RU" b="1" dirty="0" smtClean="0">
                <a:solidFill>
                  <a:srgbClr val="000066"/>
                </a:solidFill>
                <a:latin typeface="Cambria" pitchFamily="18" charset="0"/>
              </a:rPr>
              <a:t>программы) </a:t>
            </a:r>
            <a:r>
              <a:rPr lang="ru-RU" b="1" dirty="0">
                <a:solidFill>
                  <a:srgbClr val="000066"/>
                </a:solidFill>
                <a:latin typeface="Cambria" pitchFamily="18" charset="0"/>
              </a:rPr>
              <a:t>; </a:t>
            </a:r>
            <a:endParaRPr lang="ru-RU" b="1" dirty="0" smtClean="0">
              <a:solidFill>
                <a:srgbClr val="000066"/>
              </a:solidFill>
              <a:latin typeface="Cambria" pitchFamily="18" charset="0"/>
            </a:endParaRPr>
          </a:p>
          <a:p>
            <a:pPr>
              <a:buClr>
                <a:schemeClr val="accent1">
                  <a:lumMod val="50000"/>
                </a:schemeClr>
              </a:buClr>
              <a:buSzPct val="75000"/>
            </a:pPr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18 </a:t>
            </a:r>
            <a:r>
              <a:rPr lang="ru-RU" b="1" dirty="0" smtClean="0">
                <a:solidFill>
                  <a:srgbClr val="000066"/>
                </a:solidFill>
                <a:latin typeface="Cambria" pitchFamily="18" charset="0"/>
              </a:rPr>
              <a:t>специальностей </a:t>
            </a:r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СПО</a:t>
            </a:r>
            <a:r>
              <a:rPr lang="ru-RU" b="1" dirty="0" smtClean="0">
                <a:solidFill>
                  <a:srgbClr val="000066"/>
                </a:solidFill>
                <a:latin typeface="Cambria" pitchFamily="18" charset="0"/>
              </a:rPr>
              <a:t> (</a:t>
            </a:r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50 </a:t>
            </a:r>
            <a:r>
              <a:rPr lang="ru-RU" b="1" dirty="0" smtClean="0">
                <a:solidFill>
                  <a:srgbClr val="000066"/>
                </a:solidFill>
                <a:latin typeface="Cambria" pitchFamily="18" charset="0"/>
              </a:rPr>
              <a:t>программ); </a:t>
            </a:r>
          </a:p>
          <a:p>
            <a:pPr>
              <a:buClr>
                <a:schemeClr val="accent1">
                  <a:lumMod val="50000"/>
                </a:schemeClr>
              </a:buClr>
              <a:buSzPct val="75000"/>
            </a:pPr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450 </a:t>
            </a:r>
            <a:r>
              <a:rPr lang="ru-RU" b="1" dirty="0" smtClean="0">
                <a:solidFill>
                  <a:srgbClr val="000066"/>
                </a:solidFill>
                <a:latin typeface="Cambria" pitchFamily="18" charset="0"/>
              </a:rPr>
              <a:t>программ </a:t>
            </a:r>
            <a:r>
              <a:rPr lang="ru-RU" b="1" dirty="0" err="1" smtClean="0">
                <a:solidFill>
                  <a:srgbClr val="FF0000"/>
                </a:solidFill>
                <a:latin typeface="Cambria" pitchFamily="18" charset="0"/>
              </a:rPr>
              <a:t>ДПО</a:t>
            </a:r>
            <a:endParaRPr lang="ru-RU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>
              <a:buClr>
                <a:schemeClr val="accent1">
                  <a:lumMod val="50000"/>
                </a:schemeClr>
              </a:buClr>
              <a:buSzPct val="75000"/>
            </a:pPr>
            <a:r>
              <a:rPr lang="ru-RU" b="1" dirty="0">
                <a:solidFill>
                  <a:srgbClr val="FF0000"/>
                </a:solidFill>
                <a:latin typeface="Cambria" pitchFamily="18" charset="0"/>
              </a:rPr>
              <a:t>62 </a:t>
            </a:r>
            <a:r>
              <a:rPr lang="ru-RU" b="1" dirty="0">
                <a:solidFill>
                  <a:srgbClr val="000066"/>
                </a:solidFill>
                <a:latin typeface="Cambria" pitchFamily="18" charset="0"/>
              </a:rPr>
              <a:t>программы подготовки </a:t>
            </a:r>
            <a:r>
              <a:rPr lang="ru-RU" b="1" dirty="0">
                <a:solidFill>
                  <a:srgbClr val="FF0000"/>
                </a:solidFill>
                <a:latin typeface="Cambria" pitchFamily="18" charset="0"/>
              </a:rPr>
              <a:t>рабочих и служащих</a:t>
            </a:r>
            <a:endParaRPr lang="ru-RU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446934" y="3573016"/>
            <a:ext cx="4781249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50000"/>
                </a:schemeClr>
              </a:buClr>
              <a:buSzPct val="75000"/>
            </a:pPr>
            <a:r>
              <a:rPr lang="ru-RU" b="1" dirty="0">
                <a:solidFill>
                  <a:srgbClr val="FF0000"/>
                </a:solidFill>
                <a:latin typeface="Cambria" pitchFamily="18" charset="0"/>
              </a:rPr>
              <a:t>24 </a:t>
            </a:r>
            <a:r>
              <a:rPr lang="ru-RU" b="1" dirty="0">
                <a:solidFill>
                  <a:srgbClr val="000066"/>
                </a:solidFill>
                <a:latin typeface="Cambria" pitchFamily="18" charset="0"/>
              </a:rPr>
              <a:t>авторитетные научные </a:t>
            </a:r>
            <a:r>
              <a:rPr lang="ru-RU" b="1" dirty="0" smtClean="0">
                <a:solidFill>
                  <a:srgbClr val="000066"/>
                </a:solidFill>
                <a:latin typeface="Cambria" pitchFamily="18" charset="0"/>
              </a:rPr>
              <a:t>школы, </a:t>
            </a:r>
          </a:p>
          <a:p>
            <a:pPr>
              <a:buClr>
                <a:schemeClr val="accent1">
                  <a:lumMod val="50000"/>
                </a:schemeClr>
              </a:buClr>
              <a:buSzPct val="75000"/>
            </a:pPr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331 </a:t>
            </a:r>
            <a:r>
              <a:rPr lang="ru-RU" b="1" dirty="0" smtClean="0">
                <a:solidFill>
                  <a:srgbClr val="000066"/>
                </a:solidFill>
                <a:latin typeface="Cambria" pitchFamily="18" charset="0"/>
              </a:rPr>
              <a:t>доктор наук; </a:t>
            </a:r>
            <a:r>
              <a:rPr lang="ru-RU" b="1" dirty="0" smtClean="0">
                <a:solidFill>
                  <a:srgbClr val="000066"/>
                </a:solidFill>
                <a:latin typeface="Cambria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1123</a:t>
            </a:r>
            <a:r>
              <a:rPr lang="ru-RU" b="1" dirty="0" smtClean="0">
                <a:solidFill>
                  <a:srgbClr val="000066"/>
                </a:solidFill>
                <a:latin typeface="Cambria" pitchFamily="18" charset="0"/>
              </a:rPr>
              <a:t> </a:t>
            </a:r>
            <a:r>
              <a:rPr lang="ru-RU" b="1" dirty="0" smtClean="0">
                <a:solidFill>
                  <a:srgbClr val="000066"/>
                </a:solidFill>
                <a:latin typeface="Cambria" pitchFamily="18" charset="0"/>
              </a:rPr>
              <a:t>кандидата наук; </a:t>
            </a:r>
            <a:endParaRPr lang="ru-RU" b="1" dirty="0" smtClean="0">
              <a:solidFill>
                <a:srgbClr val="000066"/>
              </a:solidFill>
              <a:latin typeface="Cambria" pitchFamily="18" charset="0"/>
            </a:endParaRPr>
          </a:p>
          <a:p>
            <a:pPr>
              <a:buClr>
                <a:schemeClr val="accent1">
                  <a:lumMod val="50000"/>
                </a:schemeClr>
              </a:buClr>
              <a:buSzPct val="75000"/>
            </a:pPr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235 </a:t>
            </a:r>
            <a:r>
              <a:rPr lang="ru-RU" b="1" dirty="0" smtClean="0">
                <a:solidFill>
                  <a:srgbClr val="000066"/>
                </a:solidFill>
                <a:latin typeface="Cambria" pitchFamily="18" charset="0"/>
              </a:rPr>
              <a:t>профессоров</a:t>
            </a:r>
            <a:r>
              <a:rPr lang="ru-RU" b="1" dirty="0" smtClean="0">
                <a:solidFill>
                  <a:srgbClr val="000066"/>
                </a:solidFill>
                <a:latin typeface="Cambria" pitchFamily="18" charset="0"/>
              </a:rPr>
              <a:t>; </a:t>
            </a:r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703</a:t>
            </a:r>
            <a:r>
              <a:rPr lang="ru-RU" b="1" dirty="0" smtClean="0">
                <a:solidFill>
                  <a:srgbClr val="000066"/>
                </a:solidFill>
                <a:latin typeface="Cambria" pitchFamily="18" charset="0"/>
              </a:rPr>
              <a:t> доцента</a:t>
            </a:r>
            <a:endParaRPr lang="ru-RU" b="1" dirty="0">
              <a:solidFill>
                <a:srgbClr val="000066"/>
              </a:solidFill>
              <a:latin typeface="Cambria" pitchFamily="18" charset="0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1628304" y="5867240"/>
            <a:ext cx="459988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50000"/>
                </a:schemeClr>
              </a:buClr>
              <a:buSzPct val="75000"/>
            </a:pPr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165 </a:t>
            </a:r>
            <a:r>
              <a:rPr lang="ru-RU" b="1" dirty="0" smtClean="0">
                <a:solidFill>
                  <a:srgbClr val="000066"/>
                </a:solidFill>
                <a:latin typeface="Cambria" pitchFamily="18" charset="0"/>
              </a:rPr>
              <a:t>партнёров из </a:t>
            </a:r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45</a:t>
            </a:r>
            <a:r>
              <a:rPr lang="ru-RU" b="1" dirty="0" smtClean="0">
                <a:solidFill>
                  <a:srgbClr val="000066"/>
                </a:solidFill>
                <a:latin typeface="Cambria" pitchFamily="18" charset="0"/>
              </a:rPr>
              <a:t> стран </a:t>
            </a:r>
            <a:endParaRPr lang="ru-RU" b="1" dirty="0" smtClean="0">
              <a:solidFill>
                <a:srgbClr val="000066"/>
              </a:solidFill>
              <a:latin typeface="Cambria" pitchFamily="18" charset="0"/>
            </a:endParaRPr>
          </a:p>
          <a:p>
            <a:pPr>
              <a:buClr>
                <a:schemeClr val="accent1">
                  <a:lumMod val="50000"/>
                </a:schemeClr>
              </a:buClr>
              <a:buSzPct val="75000"/>
            </a:pPr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четырех </a:t>
            </a:r>
            <a:r>
              <a:rPr lang="ru-RU" b="1" dirty="0" smtClean="0">
                <a:solidFill>
                  <a:srgbClr val="000066"/>
                </a:solidFill>
                <a:latin typeface="Cambria" pitchFamily="18" charset="0"/>
              </a:rPr>
              <a:t>континентов</a:t>
            </a:r>
            <a:endParaRPr lang="ru-RU" b="1" dirty="0">
              <a:solidFill>
                <a:srgbClr val="000066"/>
              </a:solidFill>
              <a:latin typeface="Cambria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4" y="5867240"/>
            <a:ext cx="1259632" cy="9447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4" y="4941168"/>
            <a:ext cx="1268596" cy="95144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4" y="3958896"/>
            <a:ext cx="1268596" cy="9514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71"/>
          <a:stretch/>
        </p:blipFill>
        <p:spPr>
          <a:xfrm rot="5400000">
            <a:off x="87466" y="2765470"/>
            <a:ext cx="1084698" cy="125963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1"/>
          <a:stretch/>
        </p:blipFill>
        <p:spPr>
          <a:xfrm rot="5400000">
            <a:off x="44253" y="486509"/>
            <a:ext cx="1189526" cy="125963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" y="1715980"/>
            <a:ext cx="1259632" cy="1056118"/>
          </a:xfrm>
          <a:prstGeom prst="rect">
            <a:avLst/>
          </a:prstGeom>
        </p:spPr>
      </p:pic>
      <p:sp>
        <p:nvSpPr>
          <p:cNvPr id="23" name="Стрелка влево 22"/>
          <p:cNvSpPr/>
          <p:nvPr/>
        </p:nvSpPr>
        <p:spPr>
          <a:xfrm rot="19677948">
            <a:off x="7127625" y="1939763"/>
            <a:ext cx="1697554" cy="1123940"/>
          </a:xfrm>
          <a:prstGeom prst="leftArrow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 rot="19668645">
            <a:off x="7305638" y="2196050"/>
            <a:ext cx="1743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Образование</a:t>
            </a:r>
            <a:endParaRPr lang="ru-RU" sz="1400" dirty="0"/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1550843" y="4524689"/>
            <a:ext cx="5613445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50000"/>
                </a:schemeClr>
              </a:buClr>
              <a:buSzPct val="75000"/>
            </a:pPr>
            <a:r>
              <a:rPr lang="ru-RU" b="1" dirty="0">
                <a:solidFill>
                  <a:srgbClr val="000099"/>
                </a:solidFill>
                <a:latin typeface="Cambria" pitchFamily="18" charset="0"/>
              </a:rPr>
              <a:t>Объем выполненных </a:t>
            </a:r>
            <a:r>
              <a:rPr lang="ru-RU" b="1" dirty="0" err="1">
                <a:solidFill>
                  <a:srgbClr val="000099"/>
                </a:solidFill>
                <a:latin typeface="Cambria" pitchFamily="18" charset="0"/>
              </a:rPr>
              <a:t>НИОКР</a:t>
            </a:r>
            <a:r>
              <a:rPr lang="ru-RU" b="1" dirty="0">
                <a:solidFill>
                  <a:srgbClr val="000099"/>
                </a:solidFill>
                <a:latin typeface="Cambria" pitchFamily="18" charset="0"/>
              </a:rPr>
              <a:t> </a:t>
            </a:r>
            <a:endParaRPr lang="ru-RU" b="1" dirty="0" smtClean="0">
              <a:solidFill>
                <a:srgbClr val="000099"/>
              </a:solidFill>
              <a:latin typeface="Cambria" pitchFamily="18" charset="0"/>
            </a:endParaRPr>
          </a:p>
          <a:p>
            <a:pPr>
              <a:buClr>
                <a:schemeClr val="accent1">
                  <a:lumMod val="50000"/>
                </a:schemeClr>
              </a:buClr>
              <a:buSzPct val="75000"/>
            </a:pPr>
            <a:r>
              <a:rPr lang="ru-RU" b="1" dirty="0" smtClean="0">
                <a:solidFill>
                  <a:srgbClr val="000099"/>
                </a:solidFill>
                <a:latin typeface="Cambria" pitchFamily="18" charset="0"/>
              </a:rPr>
              <a:t>в </a:t>
            </a:r>
            <a:r>
              <a:rPr lang="ru-RU" b="1" dirty="0">
                <a:solidFill>
                  <a:srgbClr val="000099"/>
                </a:solidFill>
                <a:latin typeface="Cambria" pitchFamily="18" charset="0"/>
              </a:rPr>
              <a:t>2017 г. </a:t>
            </a:r>
            <a:r>
              <a:rPr lang="ru-RU" b="1" dirty="0">
                <a:solidFill>
                  <a:srgbClr val="000099"/>
                </a:solidFill>
                <a:latin typeface="Cambria" pitchFamily="18" charset="0"/>
              </a:rPr>
              <a:t>- </a:t>
            </a:r>
            <a:r>
              <a:rPr lang="ru-RU" b="1" dirty="0">
                <a:solidFill>
                  <a:srgbClr val="FF0000"/>
                </a:solidFill>
                <a:latin typeface="Cambria" pitchFamily="18" charset="0"/>
              </a:rPr>
              <a:t>872,444 млн. руб.</a:t>
            </a:r>
          </a:p>
          <a:p>
            <a:pPr>
              <a:buClr>
                <a:schemeClr val="accent1">
                  <a:lumMod val="50000"/>
                </a:schemeClr>
              </a:buClr>
              <a:buSzPct val="75000"/>
            </a:pPr>
            <a:r>
              <a:rPr lang="ru-RU" b="1" dirty="0">
                <a:solidFill>
                  <a:srgbClr val="000099"/>
                </a:solidFill>
                <a:latin typeface="Cambria" pitchFamily="18" charset="0"/>
              </a:rPr>
              <a:t>Объем заключенных договоров </a:t>
            </a:r>
            <a:endParaRPr lang="ru-RU" b="1" dirty="0" smtClean="0">
              <a:solidFill>
                <a:srgbClr val="000099"/>
              </a:solidFill>
              <a:latin typeface="Cambria" pitchFamily="18" charset="0"/>
            </a:endParaRPr>
          </a:p>
          <a:p>
            <a:pPr>
              <a:buClr>
                <a:schemeClr val="accent1">
                  <a:lumMod val="50000"/>
                </a:schemeClr>
              </a:buClr>
              <a:buSzPct val="75000"/>
            </a:pPr>
            <a:r>
              <a:rPr lang="ru-RU" b="1" dirty="0" smtClean="0">
                <a:solidFill>
                  <a:srgbClr val="000099"/>
                </a:solidFill>
                <a:latin typeface="Cambria" pitchFamily="18" charset="0"/>
              </a:rPr>
              <a:t>в </a:t>
            </a:r>
            <a:r>
              <a:rPr lang="ru-RU" b="1" dirty="0">
                <a:solidFill>
                  <a:srgbClr val="000099"/>
                </a:solidFill>
                <a:latin typeface="Cambria" pitchFamily="18" charset="0"/>
              </a:rPr>
              <a:t>2018 г. – </a:t>
            </a:r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586,694 </a:t>
            </a:r>
            <a:r>
              <a:rPr lang="ru-RU" b="1" dirty="0">
                <a:solidFill>
                  <a:srgbClr val="FF0000"/>
                </a:solidFill>
                <a:latin typeface="Cambria" pitchFamily="18" charset="0"/>
              </a:rPr>
              <a:t>млн. </a:t>
            </a:r>
            <a:r>
              <a:rPr lang="ru-RU" b="1" dirty="0">
                <a:solidFill>
                  <a:srgbClr val="FF0000"/>
                </a:solidFill>
                <a:latin typeface="Cambria" pitchFamily="18" charset="0"/>
              </a:rPr>
              <a:t>руб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7" name="Стрелка влево 26"/>
          <p:cNvSpPr/>
          <p:nvPr/>
        </p:nvSpPr>
        <p:spPr>
          <a:xfrm rot="19677948">
            <a:off x="7131009" y="3577620"/>
            <a:ext cx="1697554" cy="1123940"/>
          </a:xfrm>
          <a:prstGeom prst="leftArrow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 rot="19668645">
            <a:off x="7452233" y="3601050"/>
            <a:ext cx="1743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Научные исследования</a:t>
            </a:r>
            <a:endParaRPr lang="ru-RU" sz="1400" dirty="0"/>
          </a:p>
        </p:txBody>
      </p:sp>
      <p:sp>
        <p:nvSpPr>
          <p:cNvPr id="29" name="Стрелка влево 28"/>
          <p:cNvSpPr/>
          <p:nvPr/>
        </p:nvSpPr>
        <p:spPr>
          <a:xfrm rot="19677948">
            <a:off x="7277605" y="5214142"/>
            <a:ext cx="1697554" cy="112394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 rot="19668645">
            <a:off x="7477613" y="5312858"/>
            <a:ext cx="1743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Международная деятельность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87886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1536" tIns="25768" rIns="51536" bIns="25768" anchor="ctr"/>
          <a:lstStyle/>
          <a:p>
            <a:pPr algn="ctr">
              <a:lnSpc>
                <a:spcPct val="150000"/>
              </a:lnSpc>
              <a:defRPr/>
            </a:pP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УНИВЕРСИТЕТА 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НОВОМ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СТАТУСЕ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2088" y="620688"/>
            <a:ext cx="9031912" cy="46085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ТРАНСФОРМАЦИЯ СТРУКТУРЫ: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Технологический </a:t>
            </a:r>
            <a:r>
              <a:rPr lang="ru-RU" sz="2400" b="1" dirty="0" smtClean="0">
                <a:solidFill>
                  <a:srgbClr val="002060"/>
                </a:solidFill>
              </a:rPr>
              <a:t>институт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7030A0"/>
                </a:solidFill>
              </a:rPr>
              <a:t>Сочинский филиал </a:t>
            </a:r>
            <a:r>
              <a:rPr lang="ru-RU" sz="2400" b="1" dirty="0" err="1" smtClean="0">
                <a:solidFill>
                  <a:srgbClr val="7030A0"/>
                </a:solidFill>
              </a:rPr>
              <a:t>общетранспортного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профиля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Военная кафедра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7030A0"/>
                </a:solidFill>
              </a:rPr>
              <a:t>Научно-образовательный </a:t>
            </a:r>
            <a:r>
              <a:rPr lang="ru-RU" sz="2400" b="1" dirty="0">
                <a:solidFill>
                  <a:srgbClr val="7030A0"/>
                </a:solidFill>
              </a:rPr>
              <a:t>центр автомобильных </a:t>
            </a:r>
            <a:r>
              <a:rPr lang="ru-RU" sz="2400" b="1" dirty="0" smtClean="0">
                <a:solidFill>
                  <a:srgbClr val="7030A0"/>
                </a:solidFill>
              </a:rPr>
              <a:t>дорог </a:t>
            </a:r>
            <a:endParaRPr lang="ru-RU" sz="2400" b="1" dirty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</a:rPr>
              <a:t>Научно-образовательный центр воздушного </a:t>
            </a:r>
            <a:r>
              <a:rPr lang="ru-RU" sz="2400" b="1" dirty="0" smtClean="0">
                <a:solidFill>
                  <a:srgbClr val="002060"/>
                </a:solidFill>
              </a:rPr>
              <a:t>транспорта</a:t>
            </a:r>
            <a:endParaRPr lang="ru-RU" sz="2400" b="1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7030A0"/>
                </a:solidFill>
              </a:rPr>
              <a:t>Научно-образовательный центр морского и речного </a:t>
            </a:r>
            <a:r>
              <a:rPr lang="ru-RU" sz="2400" b="1" dirty="0" smtClean="0">
                <a:solidFill>
                  <a:srgbClr val="7030A0"/>
                </a:solidFill>
              </a:rPr>
              <a:t>транспорта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Центр стратегических программ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7030A0"/>
                </a:solidFill>
              </a:rPr>
              <a:t>Центр </a:t>
            </a:r>
            <a:r>
              <a:rPr lang="ru-RU" sz="2400" b="1" dirty="0">
                <a:solidFill>
                  <a:srgbClr val="7030A0"/>
                </a:solidFill>
              </a:rPr>
              <a:t>цифровых высокоскоростных транспортных систем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Проектный </a:t>
            </a:r>
            <a:r>
              <a:rPr lang="ru-RU" sz="2400" b="1" dirty="0" smtClean="0">
                <a:solidFill>
                  <a:srgbClr val="002060"/>
                </a:solidFill>
              </a:rPr>
              <a:t>центр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7030A0"/>
                </a:solidFill>
              </a:rPr>
              <a:t>Научная лаборатория судебных экспертиз на транспорте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endParaRPr lang="ru-RU" sz="2400" b="1" dirty="0">
              <a:solidFill>
                <a:srgbClr val="7030A0"/>
              </a:solidFill>
            </a:endParaRPr>
          </a:p>
          <a:p>
            <a:endParaRPr lang="ru-RU" sz="2000" b="1" dirty="0" smtClean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537" y="5229200"/>
            <a:ext cx="8977119" cy="158417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В настоящее время </a:t>
            </a:r>
            <a:r>
              <a:rPr lang="ru-RU" sz="2000" b="1" dirty="0" smtClean="0">
                <a:solidFill>
                  <a:srgbClr val="002060"/>
                </a:solidFill>
              </a:rPr>
              <a:t>идёт </a:t>
            </a:r>
            <a:r>
              <a:rPr lang="ru-RU" sz="2000" b="1" dirty="0">
                <a:solidFill>
                  <a:srgbClr val="002060"/>
                </a:solidFill>
              </a:rPr>
              <a:t>разработка </a:t>
            </a:r>
            <a:r>
              <a:rPr lang="ru-RU" sz="2000" b="1" dirty="0" smtClean="0">
                <a:solidFill>
                  <a:srgbClr val="002060"/>
                </a:solidFill>
              </a:rPr>
              <a:t>концепции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создания </a:t>
            </a:r>
            <a:r>
              <a:rPr lang="ru-RU" sz="2000" b="1" dirty="0" smtClean="0">
                <a:solidFill>
                  <a:srgbClr val="002060"/>
                </a:solidFill>
              </a:rPr>
              <a:t>на базе университета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МНОГОФУНКЦИОНАЛЬНОГО НАУЧНО-ОБРАЗОВАТЕЛЬНОГО ТЕХНОЛОГИЧЕСКОГО КЛАСТЕРА «ОБРАЗЦОВО»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и</a:t>
            </a:r>
            <a:r>
              <a:rPr lang="ru-RU" sz="2000" b="1" dirty="0" smtClean="0">
                <a:solidFill>
                  <a:srgbClr val="FF0000"/>
                </a:solidFill>
              </a:rPr>
              <a:t> ОТРАСЛЕВОГО ЦЕНТРА ИННОВАЦИОННОГО РАЗВИТИЯ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83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9144000" cy="720081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1536" tIns="25768" rIns="51536" bIns="25768"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ПЛАНИРУЕМЫЕ К ОТКРЫТИЮ ВОСТРЕБОВАННЫЕ СПЕЦИАЛЬНОСТИ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НАПРАВЛЕНИЯ ПОДГОТОВКИ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196752"/>
            <a:ext cx="8977119" cy="54726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3000" b="1" dirty="0">
                <a:solidFill>
                  <a:srgbClr val="002060"/>
                </a:solidFill>
              </a:rPr>
              <a:t>Организация перевозок и управление в единой транспортной системе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3000" b="1" dirty="0">
                <a:solidFill>
                  <a:srgbClr val="7030A0"/>
                </a:solidFill>
              </a:rPr>
              <a:t>Управление цифровыми транспортными системами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3000" b="1" dirty="0">
                <a:solidFill>
                  <a:srgbClr val="002060"/>
                </a:solidFill>
              </a:rPr>
              <a:t>Цифровые технологии транспортных процессов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3000" b="1" dirty="0" smtClean="0">
                <a:solidFill>
                  <a:srgbClr val="7030A0"/>
                </a:solidFill>
              </a:rPr>
              <a:t>Амфибийный </a:t>
            </a:r>
            <a:r>
              <a:rPr lang="ru-RU" sz="3000" b="1" dirty="0" smtClean="0">
                <a:solidFill>
                  <a:srgbClr val="7030A0"/>
                </a:solidFill>
              </a:rPr>
              <a:t>транспорт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3000" b="1" dirty="0">
                <a:solidFill>
                  <a:srgbClr val="002060"/>
                </a:solidFill>
              </a:rPr>
              <a:t>У</a:t>
            </a:r>
            <a:r>
              <a:rPr lang="ru-RU" sz="3000" b="1" dirty="0" smtClean="0">
                <a:solidFill>
                  <a:srgbClr val="002060"/>
                </a:solidFill>
              </a:rPr>
              <a:t>правление </a:t>
            </a:r>
            <a:r>
              <a:rPr lang="ru-RU" sz="3000" b="1" dirty="0">
                <a:solidFill>
                  <a:srgbClr val="002060"/>
                </a:solidFill>
              </a:rPr>
              <a:t>беспилотными </a:t>
            </a:r>
            <a:r>
              <a:rPr lang="ru-RU" sz="3000" b="1" dirty="0" smtClean="0">
                <a:solidFill>
                  <a:srgbClr val="002060"/>
                </a:solidFill>
              </a:rPr>
              <a:t>аппаратами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3000" b="1" dirty="0">
                <a:solidFill>
                  <a:srgbClr val="7030A0"/>
                </a:solidFill>
              </a:rPr>
              <a:t>У</a:t>
            </a:r>
            <a:r>
              <a:rPr lang="ru-RU" sz="3000" b="1" dirty="0" smtClean="0">
                <a:solidFill>
                  <a:srgbClr val="7030A0"/>
                </a:solidFill>
              </a:rPr>
              <a:t>правление </a:t>
            </a:r>
            <a:r>
              <a:rPr lang="ru-RU" sz="3000" b="1" dirty="0">
                <a:solidFill>
                  <a:srgbClr val="7030A0"/>
                </a:solidFill>
              </a:rPr>
              <a:t>техническим состоянием </a:t>
            </a:r>
            <a:r>
              <a:rPr lang="ru-RU" sz="3000" b="1" dirty="0" smtClean="0">
                <a:solidFill>
                  <a:srgbClr val="7030A0"/>
                </a:solidFill>
              </a:rPr>
              <a:t>пути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3000" b="1" dirty="0" smtClean="0">
                <a:solidFill>
                  <a:srgbClr val="002060"/>
                </a:solidFill>
              </a:rPr>
              <a:t>Правовое </a:t>
            </a:r>
            <a:r>
              <a:rPr lang="ru-RU" sz="3000" b="1" dirty="0">
                <a:solidFill>
                  <a:srgbClr val="002060"/>
                </a:solidFill>
              </a:rPr>
              <a:t>обеспечение транспортной </a:t>
            </a:r>
            <a:r>
              <a:rPr lang="ru-RU" sz="3000" b="1" dirty="0" smtClean="0">
                <a:solidFill>
                  <a:srgbClr val="002060"/>
                </a:solidFill>
              </a:rPr>
              <a:t>деятельности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3000" b="1" dirty="0">
                <a:solidFill>
                  <a:srgbClr val="7030A0"/>
                </a:solidFill>
              </a:rPr>
              <a:t>Э</a:t>
            </a:r>
            <a:r>
              <a:rPr lang="ru-RU" sz="3000" b="1" dirty="0" smtClean="0">
                <a:solidFill>
                  <a:srgbClr val="7030A0"/>
                </a:solidFill>
              </a:rPr>
              <a:t>кономика </a:t>
            </a:r>
            <a:r>
              <a:rPr lang="ru-RU" sz="3000" b="1" dirty="0" smtClean="0">
                <a:solidFill>
                  <a:srgbClr val="7030A0"/>
                </a:solidFill>
              </a:rPr>
              <a:t>транспорта.</a:t>
            </a:r>
            <a:endParaRPr lang="ru-RU" sz="3000" b="1" dirty="0">
              <a:solidFill>
                <a:srgbClr val="7030A0"/>
              </a:solidFill>
            </a:endParaRPr>
          </a:p>
          <a:p>
            <a:endParaRPr lang="ru-RU" sz="24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8148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4673</TotalTime>
  <Words>338</Words>
  <Application>Microsoft Office PowerPoint</Application>
  <PresentationFormat>Экран (4:3)</PresentationFormat>
  <Paragraphs>58</Paragraphs>
  <Slides>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Московский государственный университет путей сообщения (МИИТ)</dc:title>
  <dc:creator>VAS</dc:creator>
  <cp:lastModifiedBy>1</cp:lastModifiedBy>
  <cp:revision>684</cp:revision>
  <cp:lastPrinted>2016-09-19T05:40:35Z</cp:lastPrinted>
  <dcterms:created xsi:type="dcterms:W3CDTF">2010-03-11T14:10:03Z</dcterms:created>
  <dcterms:modified xsi:type="dcterms:W3CDTF">2018-06-26T13:29:39Z</dcterms:modified>
</cp:coreProperties>
</file>